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53" r:id="rId1"/>
  </p:sldMasterIdLst>
  <p:notesMasterIdLst>
    <p:notesMasterId r:id="rId34"/>
  </p:notesMasterIdLst>
  <p:sldIdLst>
    <p:sldId id="494" r:id="rId2"/>
    <p:sldId id="389" r:id="rId3"/>
    <p:sldId id="495" r:id="rId4"/>
    <p:sldId id="390" r:id="rId5"/>
    <p:sldId id="510" r:id="rId6"/>
    <p:sldId id="509" r:id="rId7"/>
    <p:sldId id="497" r:id="rId8"/>
    <p:sldId id="498" r:id="rId9"/>
    <p:sldId id="392" r:id="rId10"/>
    <p:sldId id="499" r:id="rId11"/>
    <p:sldId id="394" r:id="rId12"/>
    <p:sldId id="500" r:id="rId13"/>
    <p:sldId id="502" r:id="rId14"/>
    <p:sldId id="503" r:id="rId15"/>
    <p:sldId id="397" r:id="rId16"/>
    <p:sldId id="398" r:id="rId17"/>
    <p:sldId id="399" r:id="rId18"/>
    <p:sldId id="504" r:id="rId19"/>
    <p:sldId id="400" r:id="rId20"/>
    <p:sldId id="401" r:id="rId21"/>
    <p:sldId id="402" r:id="rId22"/>
    <p:sldId id="403" r:id="rId23"/>
    <p:sldId id="505" r:id="rId24"/>
    <p:sldId id="405" r:id="rId25"/>
    <p:sldId id="406" r:id="rId26"/>
    <p:sldId id="506" r:id="rId27"/>
    <p:sldId id="507" r:id="rId28"/>
    <p:sldId id="408" r:id="rId29"/>
    <p:sldId id="512" r:id="rId30"/>
    <p:sldId id="456" r:id="rId31"/>
    <p:sldId id="511" r:id="rId32"/>
    <p:sldId id="461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641"/>
    <p:restoredTop sz="96208"/>
  </p:normalViewPr>
  <p:slideViewPr>
    <p:cSldViewPr snapToGrid="0" snapToObjects="1">
      <p:cViewPr varScale="1">
        <p:scale>
          <a:sx n="82" d="100"/>
          <a:sy n="82" d="100"/>
        </p:scale>
        <p:origin x="475" y="48"/>
      </p:cViewPr>
      <p:guideLst/>
    </p:cSldViewPr>
  </p:slideViewPr>
  <p:notesTextViewPr>
    <p:cViewPr>
      <p:scale>
        <a:sx n="140" d="100"/>
        <a:sy n="14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1.tiff>
</file>

<file path=ppt/media/image14.pn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707307-16E3-1D43-8ACA-66024192230F}" type="datetimeFigureOut">
              <a:rPr lang="tr-TR" smtClean="0"/>
              <a:t>1.11.2023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951F3-D119-BC47-A282-21A98E47AFC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6808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951F3-D119-BC47-A282-21A98E47AFCF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65054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951F3-D119-BC47-A282-21A98E47AFCF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8379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28167-256A-D547-9218-F5FAD9E32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342F08-D194-C249-BD75-F0AF9D916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1AD7D-9866-A14F-B16A-4EC03E49E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EDCB-3F08-48EB-971C-A5021FB74133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C6B89-4C7C-D749-BA50-84B667885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47037-309C-9441-AD4A-F50FDD827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9497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B8932-6B9A-544A-808E-880B12710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44F4A-B032-3042-969A-8ACBD921B9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FD96C-09A1-F04A-B87A-F0DC3B39F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44AF3-5625-4613-815C-1AFED87D3DA1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54486-3787-3E49-AEDC-8967760C4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03440-D5D5-424C-B0A2-6B6C44910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194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BDCEEE-8D5B-D646-940A-C9B5588BC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9AA21B-3313-1F45-BEC8-D32A1F0E3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D6E12-9A17-1149-9BE0-A48474DB3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C3E63-33AB-4811-BA7B-CA301EBF59CE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4FD40-0506-6444-A5DB-EEA4B41E4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DEB7E-499F-3F4D-A2FE-6BABF6773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880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7BAF3-CAE1-864C-9D7D-6E193B064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3729E-C600-AB49-8198-C0C3D943C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0FD33-C132-8643-9D29-BA82AD3AF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6FB59-6120-472B-A52B-B468FE863F75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0DDE6-4865-394E-919E-5CC345F2E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6C05D-6642-B24C-8F3A-BD3916482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38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D24BE-3421-8A4E-B085-D240D5537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3E577-C23E-E34D-AADF-6306F4FDE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61524-799E-FD41-A9E3-6E252E882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3C17D-DB58-4BB4-9AD2-6260B1B17518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E695D-96DC-194E-9F2D-A572B411C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51D97-DD02-FD47-A85F-285F2111A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72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DE0C0-BBFB-B649-8F22-CE1A51D2B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616EB-DDA4-D146-A8C8-AE1D8B0E71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F3C45A-0865-1249-A3F2-6037BCB3F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5E420-87FF-AA44-B296-8E8160FE4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E30D2-E9A1-4E13-A090-41B498862057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AAD36-365D-CB4B-BBEF-CA6D6D81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A39491-363D-7247-A6FE-F50FCF276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6584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D709E-1A16-2943-9172-1F72B0446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2F5A72-5E3B-A349-8CC4-B7764443F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F1F88-A9BF-3644-A7E8-BD55F2122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7CC521-B7B1-1440-8C35-047153D0E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D895DD-C519-284F-B44F-859BFC1818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B550C3-48B1-0C45-BD06-D475A617A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754B0-4256-462E-9DD3-34C3D1C49F89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A10157-F83F-124F-A005-7ED058168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3CAE17-39B8-1441-ABE9-CEFD62F3D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14774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DBF3A-D587-E047-B278-452826BB6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36408B-4640-6346-9B77-7ED15B6D0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5360D-944C-4612-8B96-27CC63E97549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A39218-5F96-1B4A-8FC8-61EA890B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B40446-416A-2D43-ACFC-053F39070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570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F6E68E-D0B5-F14E-B24B-52D4BF223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2C8C-2C34-40BC-8FD1-C8DD3F8CD3F3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FB534-8390-5E40-8003-8267126DC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760DC-7B3E-2144-BB05-03B2C0D68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41899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8A587-D894-9F43-9760-DD5A821CB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81E6E-DA69-EC4C-9420-006D3A92F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73D566-00A1-6B46-A904-B5D0891DCF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9E64A-E595-4E43-B91E-EC8503807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25F37-4745-4EAF-B05D-7034D8710EF6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46F9EC-B2AB-604D-A34C-E77E15970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89A847-E375-AD40-A5A9-25C6265CC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7969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5FE3F-8123-B94D-B221-035138310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154651-EF9B-DC41-8B3E-D8085A7447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063DE5-B659-E940-86B2-CFFC67B55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CFB99-27A8-934E-8499-18993A95C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B9545-1373-426E-AD9B-62C8175360EE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BE8C40-2F80-CB4D-A7B7-B1B883909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Ahmet Arif AYDIN, 2022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F172B-047F-794D-92EF-B78692B80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062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161C0-58AC-0844-827E-907E262B4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0D531-590E-8B48-8BAD-4CCEBC304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77924-E16F-A946-93FB-2457AAF6AC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C4ECF-13AC-4704-994E-656345CBC9C4}" type="datetime1">
              <a:rPr lang="tr-TR" smtClean="0"/>
              <a:t>1.11.2023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295A2-0083-F541-8559-B090E4A0C8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18514"/>
            <a:ext cx="4114800" cy="2494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© Ahmet </a:t>
            </a:r>
            <a:r>
              <a:rPr lang="en-US" dirty="0" err="1"/>
              <a:t>Arif</a:t>
            </a:r>
            <a:r>
              <a:rPr lang="en-US" dirty="0"/>
              <a:t> AYDIN,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AD4F5-E9CC-7349-A2DD-92C18B505E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618514"/>
            <a:ext cx="2743200" cy="2168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9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4" r:id="rId1"/>
    <p:sldLayoutId id="2147484355" r:id="rId2"/>
    <p:sldLayoutId id="2147484356" r:id="rId3"/>
    <p:sldLayoutId id="2147484357" r:id="rId4"/>
    <p:sldLayoutId id="2147484358" r:id="rId5"/>
    <p:sldLayoutId id="2147484359" r:id="rId6"/>
    <p:sldLayoutId id="2147484360" r:id="rId7"/>
    <p:sldLayoutId id="2147484361" r:id="rId8"/>
    <p:sldLayoutId id="2147484362" r:id="rId9"/>
    <p:sldLayoutId id="2147484363" r:id="rId10"/>
    <p:sldLayoutId id="214748436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userhome.brooklyn.cuny.edu/irudowsky/CIS717.1/articles/RelationalDB_Codd1970.pdf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db-engines.com/en/ranking/relational+dbm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FD62C32-241C-F248-87F7-91187E1FA123}"/>
              </a:ext>
            </a:extLst>
          </p:cNvPr>
          <p:cNvSpPr txBox="1">
            <a:spLocks/>
          </p:cNvSpPr>
          <p:nvPr/>
        </p:nvSpPr>
        <p:spPr>
          <a:xfrm>
            <a:off x="685800" y="1409186"/>
            <a:ext cx="10820400" cy="49338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0"/>
              </a:spcBef>
            </a:pPr>
            <a:endParaRPr lang="en-US" dirty="0">
              <a:latin typeface="Comic Sans MS" charset="0"/>
              <a:ea typeface="Comic Sans MS" charset="0"/>
              <a:cs typeface="Comic Sans MS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AD45D2C-5AA6-C244-B07B-CD5F288E05DD}"/>
              </a:ext>
            </a:extLst>
          </p:cNvPr>
          <p:cNvCxnSpPr>
            <a:cxnSpLocks/>
          </p:cNvCxnSpPr>
          <p:nvPr/>
        </p:nvCxnSpPr>
        <p:spPr>
          <a:xfrm>
            <a:off x="2644944" y="2961287"/>
            <a:ext cx="7099558" cy="0"/>
          </a:xfrm>
          <a:prstGeom prst="line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7F17CE22-7091-7240-ADEF-F640A984B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199" y="1855277"/>
            <a:ext cx="10592797" cy="1086226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Veritabanı </a:t>
            </a:r>
            <a:r>
              <a:rPr lang="en-US" sz="48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Yönetim</a:t>
            </a:r>
            <a:r>
              <a:rPr lang="en-US" sz="48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4800" dirty="0" err="1" smtClean="0">
                <a:latin typeface="Noteworthy Light" panose="02000400000000000000" pitchFamily="2" charset="77"/>
                <a:ea typeface="Noteworthy Light" panose="02000400000000000000" pitchFamily="2" charset="77"/>
              </a:rPr>
              <a:t>Sistemler</a:t>
            </a:r>
            <a:r>
              <a:rPr lang="tr-TR" sz="4800" dirty="0" smtClean="0">
                <a:latin typeface="Noteworthy Light" panose="02000400000000000000" pitchFamily="2" charset="77"/>
                <a:ea typeface="Noteworthy Light" panose="02000400000000000000" pitchFamily="2" charset="77"/>
              </a:rPr>
              <a:t>i</a:t>
            </a:r>
            <a:endParaRPr lang="en-US" sz="4800" dirty="0">
              <a:latin typeface="Noteworthy Light" panose="02000400000000000000" pitchFamily="2" charset="77"/>
              <a:ea typeface="Noteworthy Light" panose="02000400000000000000" pitchFamily="2" charset="77"/>
            </a:endParaRP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C437EBAF-64A2-8C4C-92F6-53D713E730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3333" y="3916498"/>
            <a:ext cx="9144000" cy="441190"/>
          </a:xfrm>
        </p:spPr>
        <p:txBody>
          <a:bodyPr>
            <a:normAutofit/>
          </a:bodyPr>
          <a:lstStyle/>
          <a:p>
            <a:r>
              <a:rPr lang="tr-TR" b="1" dirty="0" smtClean="0">
                <a:latin typeface="Noteworthy Light" panose="02000400000000000000" pitchFamily="2" charset="77"/>
                <a:ea typeface="Noteworthy Light" panose="02000400000000000000" pitchFamily="2" charset="77"/>
              </a:rPr>
              <a:t>Doç. </a:t>
            </a:r>
            <a:r>
              <a:rPr lang="en-US" b="1" dirty="0" smtClean="0">
                <a:latin typeface="Noteworthy Light" panose="02000400000000000000" pitchFamily="2" charset="77"/>
                <a:ea typeface="Noteworthy Light" panose="02000400000000000000" pitchFamily="2" charset="77"/>
              </a:rPr>
              <a:t>Dr</a:t>
            </a:r>
            <a:r>
              <a:rPr lang="en-US" b="1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. </a:t>
            </a:r>
            <a:r>
              <a:rPr lang="tr-TR" b="1" dirty="0" smtClean="0">
                <a:latin typeface="Noteworthy Light" panose="02000400000000000000" pitchFamily="2" charset="77"/>
                <a:ea typeface="Noteworthy Light" panose="02000400000000000000" pitchFamily="2" charset="77"/>
              </a:rPr>
              <a:t>Özal YILDIRIM</a:t>
            </a:r>
            <a:r>
              <a:rPr lang="en-US" b="1" dirty="0" smtClean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endParaRPr lang="en-US" b="1" dirty="0">
              <a:latin typeface="Noteworthy Light" panose="02000400000000000000" pitchFamily="2" charset="77"/>
              <a:ea typeface="Noteworthy Light" panose="02000400000000000000" pitchFamily="2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F9F136-D688-3E47-9FC5-0BF989868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11793" y="6442524"/>
            <a:ext cx="353704" cy="378400"/>
          </a:xfrm>
        </p:spPr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A959A60-3ED1-CF43-A480-24D1959D6DF6}"/>
              </a:ext>
            </a:extLst>
          </p:cNvPr>
          <p:cNvSpPr txBox="1">
            <a:spLocks/>
          </p:cNvSpPr>
          <p:nvPr/>
        </p:nvSpPr>
        <p:spPr>
          <a:xfrm>
            <a:off x="1503333" y="5915482"/>
            <a:ext cx="9144000" cy="3655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GÜZ -</a:t>
            </a:r>
            <a:r>
              <a:rPr lang="en-US" sz="2000" b="1" dirty="0" smtClean="0">
                <a:latin typeface="Noteworthy Light" panose="02000400000000000000" pitchFamily="2" charset="77"/>
                <a:ea typeface="Noteworthy Light" panose="02000400000000000000" pitchFamily="2" charset="77"/>
              </a:rPr>
              <a:t>202</a:t>
            </a:r>
            <a:r>
              <a:rPr lang="tr-TR" sz="2000" b="1" dirty="0" smtClean="0">
                <a:latin typeface="Noteworthy Light" panose="02000400000000000000" pitchFamily="2" charset="77"/>
                <a:ea typeface="Noteworthy Light" panose="02000400000000000000" pitchFamily="2" charset="77"/>
              </a:rPr>
              <a:t>3</a:t>
            </a:r>
            <a:endParaRPr lang="en-US" sz="2000" b="1" dirty="0">
              <a:latin typeface="Noteworthy Light" panose="02000400000000000000" pitchFamily="2" charset="77"/>
              <a:ea typeface="Noteworthy Light" panose="02000400000000000000" pitchFamily="2" charset="77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1E0E7E9-AE11-A94D-A457-41C18C305517}"/>
              </a:ext>
            </a:extLst>
          </p:cNvPr>
          <p:cNvSpPr txBox="1">
            <a:spLocks/>
          </p:cNvSpPr>
          <p:nvPr/>
        </p:nvSpPr>
        <p:spPr>
          <a:xfrm>
            <a:off x="332509" y="4519082"/>
            <a:ext cx="11479284" cy="11209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L9-</a:t>
            </a:r>
          </a:p>
          <a:p>
            <a:r>
              <a:rPr lang="en-US" sz="2000" b="1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İlişkisel</a:t>
            </a:r>
            <a:r>
              <a:rPr lang="en-US" sz="2000" b="1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Veri </a:t>
            </a:r>
            <a:r>
              <a:rPr lang="en-US" sz="2000" b="1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Modeli</a:t>
            </a:r>
            <a:r>
              <a:rPr lang="en-US" sz="2000" b="1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</a:p>
          <a:p>
            <a:r>
              <a:rPr lang="en-US" sz="2000" b="1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(Relational Data Model)</a:t>
            </a:r>
            <a:endParaRPr lang="en-US" sz="20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endParaRPr lang="en-US" sz="2000" b="1" dirty="0">
              <a:latin typeface="Noteworthy Light" panose="02000400000000000000" pitchFamily="2" charset="77"/>
              <a:ea typeface="Noteworthy Light" panose="020004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972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Veri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F881208-F6C9-E945-BD7A-2E140EC15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208" y="1531598"/>
            <a:ext cx="5939730" cy="405716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0300B0C-CB0B-F849-9714-29E89A1BD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624" y="1299828"/>
            <a:ext cx="6681388" cy="4760243"/>
          </a:xfrm>
        </p:spPr>
        <p:txBody>
          <a:bodyPr vert="horz" lIns="91440" tIns="45720" rIns="91440" bIns="45720" rtlCol="0">
            <a:noAutofit/>
          </a:bodyPr>
          <a:lstStyle/>
          <a:p>
            <a:pPr marL="457200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Avantajlar</a:t>
            </a:r>
            <a:r>
              <a:rPr lang="en-US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verinin</a:t>
            </a:r>
            <a:r>
              <a:rPr lang="en-US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yapısının</a:t>
            </a:r>
            <a:r>
              <a:rPr lang="en-US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daha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kolay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bir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biçimde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anlaşılmasını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sağlar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yapısı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üzerinde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gerçekleştirilecek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sorgulamaları</a:t>
            </a:r>
            <a:r>
              <a:rPr lang="en-US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kolaylaştırır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arasında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ilişkiler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oluşturma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imkanı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sağlar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arasındaki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ilişkiler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kolon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tipleri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kısıtlamalar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ile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verinin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tutarlılığı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korunur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98616B-86EA-5543-5B2C-FB78D3A71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959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Şema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F1BD64A-04C5-DB44-9965-44657F62B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62" y="964750"/>
            <a:ext cx="10994571" cy="131018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0" indent="0" algn="ctr">
              <a:buNone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İlişkisel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tabloların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yapısı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hakkında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bilgi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veren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gösterim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biçimi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şema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olarak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adlandırılır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6CC8E0-7659-9846-9E97-A8A6D14AFAAD}"/>
              </a:ext>
            </a:extLst>
          </p:cNvPr>
          <p:cNvSpPr/>
          <p:nvPr/>
        </p:nvSpPr>
        <p:spPr>
          <a:xfrm>
            <a:off x="477032" y="2840829"/>
            <a:ext cx="4558992" cy="178510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öğrenci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 (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öğrencino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: integer, </a:t>
            </a:r>
          </a:p>
          <a:p>
            <a:r>
              <a:rPr lang="en-US" sz="2200" b="1" dirty="0">
                <a:latin typeface="Comic Sans MS" charset="0"/>
                <a:ea typeface="Comic Sans MS" charset="0"/>
                <a:cs typeface="Comic Sans MS" charset="0"/>
              </a:rPr>
              <a:t>		  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isim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: varchar, </a:t>
            </a:r>
          </a:p>
          <a:p>
            <a:r>
              <a:rPr lang="en-US" sz="2200" b="1" dirty="0">
                <a:latin typeface="Comic Sans MS" charset="0"/>
                <a:ea typeface="Comic Sans MS" charset="0"/>
                <a:cs typeface="Comic Sans MS" charset="0"/>
              </a:rPr>
              <a:t>		  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kullanıcıadı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: varchar, </a:t>
            </a:r>
          </a:p>
          <a:p>
            <a:r>
              <a:rPr lang="en-US" sz="2200" b="1" dirty="0">
                <a:latin typeface="Comic Sans MS" charset="0"/>
                <a:ea typeface="Comic Sans MS" charset="0"/>
                <a:cs typeface="Comic Sans MS" charset="0"/>
              </a:rPr>
              <a:t>		  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yaş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: integer,</a:t>
            </a:r>
          </a:p>
          <a:p>
            <a:r>
              <a:rPr lang="en-US" sz="2200" b="1" dirty="0">
                <a:latin typeface="Comic Sans MS" charset="0"/>
                <a:ea typeface="Comic Sans MS" charset="0"/>
                <a:cs typeface="Comic Sans MS" charset="0"/>
              </a:rPr>
              <a:t>		  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ortalama</a:t>
            </a:r>
            <a:r>
              <a:rPr lang="en-US" sz="2200" dirty="0" err="1">
                <a:latin typeface="Comic Sans MS" charset="0"/>
                <a:ea typeface="Comic Sans MS" charset="0"/>
                <a:cs typeface="Comic Sans MS" charset="0"/>
              </a:rPr>
              <a:t>:float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706634-E6DD-E84B-86B4-ED28B6E9319D}"/>
              </a:ext>
            </a:extLst>
          </p:cNvPr>
          <p:cNvSpPr/>
          <p:nvPr/>
        </p:nvSpPr>
        <p:spPr>
          <a:xfrm>
            <a:off x="1590669" y="4870368"/>
            <a:ext cx="203613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ögrenci</a:t>
            </a:r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algn="ctr"/>
            <a:r>
              <a:rPr lang="en-US" sz="20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varlık</a:t>
            </a:r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0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setinin</a:t>
            </a:r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</a:t>
            </a:r>
            <a:r>
              <a:rPr lang="en-US" sz="20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</a:t>
            </a:r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</a:t>
            </a:r>
          </a:p>
          <a:p>
            <a:pPr algn="ctr"/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0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şeması</a:t>
            </a:r>
            <a:endParaRPr lang="en-US" sz="2000" b="1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48F1FB-1BE4-B5E6-51CB-7EB5A9ECA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3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Şema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F1BD64A-04C5-DB44-9965-44657F62B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62" y="964750"/>
            <a:ext cx="10994571" cy="131018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0" indent="0" algn="ctr">
              <a:buNone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İlişkisel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tabloların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yapısı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hakkında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bilgi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veren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gösterim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biçimi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şema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olarak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adlandırılır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6CC8E0-7659-9846-9E97-A8A6D14AFAAD}"/>
              </a:ext>
            </a:extLst>
          </p:cNvPr>
          <p:cNvSpPr/>
          <p:nvPr/>
        </p:nvSpPr>
        <p:spPr>
          <a:xfrm>
            <a:off x="477032" y="2840829"/>
            <a:ext cx="4558992" cy="178510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öğrenci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 (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öğrencino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: integer, </a:t>
            </a:r>
          </a:p>
          <a:p>
            <a:r>
              <a:rPr lang="en-US" sz="2200" b="1" dirty="0">
                <a:latin typeface="Comic Sans MS" charset="0"/>
                <a:ea typeface="Comic Sans MS" charset="0"/>
                <a:cs typeface="Comic Sans MS" charset="0"/>
              </a:rPr>
              <a:t>		  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isim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: varchar, </a:t>
            </a:r>
          </a:p>
          <a:p>
            <a:r>
              <a:rPr lang="en-US" sz="2200" b="1" dirty="0">
                <a:latin typeface="Comic Sans MS" charset="0"/>
                <a:ea typeface="Comic Sans MS" charset="0"/>
                <a:cs typeface="Comic Sans MS" charset="0"/>
              </a:rPr>
              <a:t>		  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kullanıcıadı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: varchar, </a:t>
            </a:r>
          </a:p>
          <a:p>
            <a:r>
              <a:rPr lang="en-US" sz="2200" b="1" dirty="0">
                <a:latin typeface="Comic Sans MS" charset="0"/>
                <a:ea typeface="Comic Sans MS" charset="0"/>
                <a:cs typeface="Comic Sans MS" charset="0"/>
              </a:rPr>
              <a:t>		  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yaş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: integer,</a:t>
            </a:r>
          </a:p>
          <a:p>
            <a:r>
              <a:rPr lang="en-US" sz="2200" b="1" dirty="0">
                <a:latin typeface="Comic Sans MS" charset="0"/>
                <a:ea typeface="Comic Sans MS" charset="0"/>
                <a:cs typeface="Comic Sans MS" charset="0"/>
              </a:rPr>
              <a:t>		  </a:t>
            </a:r>
            <a:r>
              <a:rPr lang="en-US" sz="2200" b="1" dirty="0" err="1">
                <a:latin typeface="Comic Sans MS" charset="0"/>
                <a:ea typeface="Comic Sans MS" charset="0"/>
                <a:cs typeface="Comic Sans MS" charset="0"/>
              </a:rPr>
              <a:t>ortalama</a:t>
            </a:r>
            <a:r>
              <a:rPr lang="en-US" sz="2200" dirty="0" err="1">
                <a:latin typeface="Comic Sans MS" charset="0"/>
                <a:ea typeface="Comic Sans MS" charset="0"/>
                <a:cs typeface="Comic Sans MS" charset="0"/>
              </a:rPr>
              <a:t>:float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706634-E6DD-E84B-86B4-ED28B6E9319D}"/>
              </a:ext>
            </a:extLst>
          </p:cNvPr>
          <p:cNvSpPr/>
          <p:nvPr/>
        </p:nvSpPr>
        <p:spPr>
          <a:xfrm>
            <a:off x="1590669" y="4870368"/>
            <a:ext cx="203613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ögrenci</a:t>
            </a:r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algn="ctr"/>
            <a:r>
              <a:rPr lang="en-US" sz="20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varlık</a:t>
            </a:r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0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setinin</a:t>
            </a:r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</a:t>
            </a:r>
            <a:r>
              <a:rPr lang="en-US" sz="20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</a:t>
            </a:r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</a:t>
            </a:r>
          </a:p>
          <a:p>
            <a:pPr algn="ctr"/>
            <a:r>
              <a:rPr lang="en-US" sz="20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0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şeması</a:t>
            </a:r>
            <a:endParaRPr lang="en-US" sz="2000" b="1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BBEE96-58BA-0441-A3A6-23A6A1FD5735}"/>
              </a:ext>
            </a:extLst>
          </p:cNvPr>
          <p:cNvSpPr/>
          <p:nvPr/>
        </p:nvSpPr>
        <p:spPr>
          <a:xfrm>
            <a:off x="5629505" y="2652587"/>
            <a:ext cx="5952540" cy="304698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Şema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342900" indent="-342900" algn="just">
              <a:buFont typeface="Wingdings" pitchFamily="2" charset="2"/>
              <a:buChar char="q"/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342900" indent="-342900" algn="just">
              <a:buFont typeface="Wingdings" pitchFamily="2" charset="2"/>
              <a:buChar char="§"/>
            </a:pP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adı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 </a:t>
            </a:r>
          </a:p>
          <a:p>
            <a:pPr marL="342900" indent="-342900" algn="just">
              <a:buFont typeface="Wingdings" pitchFamily="2" charset="2"/>
              <a:buChar char="§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her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satırdaki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sütun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sayısı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(5) </a:t>
            </a:r>
          </a:p>
          <a:p>
            <a:pPr marL="342900" indent="-342900" algn="just">
              <a:buFont typeface="Wingdings" pitchFamily="2" charset="2"/>
              <a:buChar char="§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her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sütuna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kaydedilecek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verinin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tipi </a:t>
            </a:r>
          </a:p>
          <a:p>
            <a:pPr marL="342900" indent="-342900" algn="just">
              <a:buFont typeface="Wingdings" pitchFamily="2" charset="2"/>
              <a:buChar char="§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sütun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sırası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!!!</a:t>
            </a:r>
          </a:p>
          <a:p>
            <a:pPr algn="just"/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algn="just"/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bilgilerini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sağlamaktadır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  <a:endParaRPr lang="en-US" sz="2400" dirty="0">
              <a:effectLst/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B43BA7-015E-60F0-1524-60FEA5F7C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27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Tablo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ilişkisel.pdf">
            <a:extLst>
              <a:ext uri="{FF2B5EF4-FFF2-40B4-BE49-F238E27FC236}">
                <a16:creationId xmlns:a16="http://schemas.microsoft.com/office/drawing/2014/main" id="{0D4E52FA-B333-C94F-981F-97A5D6F4FE4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3552"/>
            <a:ext cx="4606290" cy="383817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821F89D-FC73-834E-AC38-1F4005E079F1}"/>
              </a:ext>
            </a:extLst>
          </p:cNvPr>
          <p:cNvSpPr/>
          <p:nvPr/>
        </p:nvSpPr>
        <p:spPr>
          <a:xfrm>
            <a:off x="4826210" y="1287575"/>
            <a:ext cx="605399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İlişkisel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modelinde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bütün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satırlar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(row, tuple)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aynı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sırada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olan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alanları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bulundurur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dirty="0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Örneğin</a:t>
            </a:r>
            <a:r>
              <a:rPr lang="tr-TR" sz="2400" b="1" u="sng" dirty="0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 err="1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b="1" u="sng" dirty="0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öğrencinin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bilgilerini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içermelidir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unique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olmak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zorundadır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aynı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şemayı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içermek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zorundadır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ögrenci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tablosunda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5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bulunmakta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ve her bir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da 5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sütundan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oluşmaktadır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01D4D4-5ADC-A477-A718-CD98F050E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41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Tablo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ilişkisel.pdf">
            <a:extLst>
              <a:ext uri="{FF2B5EF4-FFF2-40B4-BE49-F238E27FC236}">
                <a16:creationId xmlns:a16="http://schemas.microsoft.com/office/drawing/2014/main" id="{0D4E52FA-B333-C94F-981F-97A5D6F4FE4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3552"/>
            <a:ext cx="4606290" cy="383817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A3058FB-1BD2-6C41-BEE5-09DEC289DDDC}"/>
              </a:ext>
            </a:extLst>
          </p:cNvPr>
          <p:cNvSpPr/>
          <p:nvPr/>
        </p:nvSpPr>
        <p:spPr>
          <a:xfrm>
            <a:off x="4812031" y="1278019"/>
            <a:ext cx="699976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tablosunun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marL="800100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derecesi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(degree of relation)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kolon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sayı</a:t>
            </a:r>
            <a:r>
              <a:rPr lang="tr-TR" sz="2400" dirty="0" err="1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sı</a:t>
            </a:r>
            <a:r>
              <a:rPr lang="en-US" sz="2400" dirty="0" err="1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dır</a:t>
            </a:r>
            <a:r>
              <a:rPr lang="tr-TR" sz="2400" dirty="0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-&gt;</a:t>
            </a:r>
            <a:r>
              <a:rPr lang="en-US" sz="2400" dirty="0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5 </a:t>
            </a:r>
          </a:p>
          <a:p>
            <a:pPr marL="800100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sayısı (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cardinality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 5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dir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800100" lvl="1" indent="-34290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Kaydedilen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verinin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tipi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sadece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için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değiştirilemez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(alter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komutu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hepsi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değiştirilebilir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veritabanında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bulunan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isimleri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unique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olmalıdır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Alter </a:t>
            </a:r>
            <a:r>
              <a:rPr lang="en-US" sz="2400" dirty="0" err="1">
                <a:effectLst/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komutu</a:t>
            </a:r>
            <a:r>
              <a:rPr lang="en-US" sz="2400" dirty="0">
                <a:effectLst/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effectLst/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ile</a:t>
            </a:r>
            <a:r>
              <a:rPr lang="en-US" sz="2400" dirty="0">
                <a:effectLst/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effectLst/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yeni</a:t>
            </a:r>
            <a:r>
              <a:rPr lang="en-US" sz="2400" dirty="0">
                <a:effectLst/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effectLst/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kolon</a:t>
            </a:r>
            <a:r>
              <a:rPr lang="en-US" sz="2400" dirty="0">
                <a:effectLst/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eklenebilir</a:t>
            </a:r>
            <a:endParaRPr lang="en-US" sz="2400" dirty="0">
              <a:effectLst/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85EB59-57A4-35FD-50CB-4A262FD11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72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Tabloların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bütünlük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kısıtlamaları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F059DFB-3A09-EA47-B1C2-062B46D70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6945" y="1687199"/>
            <a:ext cx="9745845" cy="4065906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Bütünlük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kısıtlamaları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veritabanında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depolanan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verilerin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tutarlılığını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(consistency)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doğruluğunu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(veracity)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sağlar</a:t>
            </a:r>
            <a:endParaRPr lang="en-US" sz="2400" b="1" u="sng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sz="2400" b="1" u="sng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Tabloların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tasarımı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yapılırken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oluşturulurken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tanımlanan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özellikler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tablonun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bütünlük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kısıtlamalarını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belirler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Veritabanı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oluşturulan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tabloların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kısıtlama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şartlarına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uygun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verileri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depolar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4E37D1-C9AD-3673-3BA9-E24A77F86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271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Tabloların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bütünlük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kısıtlamaları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F8DA761-F7C7-8E46-969A-DEB2EA9B7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20" y="1119294"/>
            <a:ext cx="5664509" cy="4557533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tablosunun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kısıtlamaları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: 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isim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sadece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rakamlardan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oluşamaz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yaş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sütununda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integer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tipinde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sayı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bulunması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gerekmektedir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karakter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bulunamaz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 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bilgileri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depolanan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her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öğrencinin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 </a:t>
            </a:r>
            <a:r>
              <a:rPr lang="en-US" sz="2400" b="1" i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öğrencino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 </a:t>
            </a:r>
            <a:r>
              <a:rPr lang="en-US" sz="2400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unique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olmak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zorundadır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</p:txBody>
      </p:sp>
      <p:pic>
        <p:nvPicPr>
          <p:cNvPr id="11" name="Picture 10" descr="figures/ilişkisel.pdf">
            <a:extLst>
              <a:ext uri="{FF2B5EF4-FFF2-40B4-BE49-F238E27FC236}">
                <a16:creationId xmlns:a16="http://schemas.microsoft.com/office/drawing/2014/main" id="{2A845202-6112-8741-AC03-F23B2149DBA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1173" y="1291590"/>
            <a:ext cx="5763138" cy="394782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D80A0A3-B980-6D43-8917-AC358C252582}"/>
              </a:ext>
            </a:extLst>
          </p:cNvPr>
          <p:cNvSpPr/>
          <p:nvPr/>
        </p:nvSpPr>
        <p:spPr>
          <a:xfrm>
            <a:off x="415408" y="5751605"/>
            <a:ext cx="11361183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öğrenci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 (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öğrencino</a:t>
            </a:r>
            <a:r>
              <a:rPr lang="en-US" sz="2200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:integer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, 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isim</a:t>
            </a:r>
            <a:r>
              <a:rPr lang="en-US" sz="2200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:varchar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(20), 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kullanıcıadı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 varchar(20), 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yaş</a:t>
            </a:r>
            <a:r>
              <a:rPr lang="en-US" sz="2200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:integer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, 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ortalama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</a:t>
            </a:r>
            <a:r>
              <a:rPr lang="en-US" sz="2200" dirty="0">
                <a:latin typeface="Comic Sans MS" charset="0"/>
                <a:ea typeface="Comic Sans MS" charset="0"/>
                <a:cs typeface="Comic Sans MS" charset="0"/>
              </a:rPr>
              <a:t> float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EA0923-8EA6-27F7-6C72-54C978015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59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Tabloların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bütünlük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kısıtlamaları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ilişkisel.pdf">
            <a:extLst>
              <a:ext uri="{FF2B5EF4-FFF2-40B4-BE49-F238E27FC236}">
                <a16:creationId xmlns:a16="http://schemas.microsoft.com/office/drawing/2014/main" id="{B7228302-55C2-4846-9DC5-E64F509AB2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2414" y="1368877"/>
            <a:ext cx="6221185" cy="421277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2CF1E6A-7E1E-8443-BAA5-CB304561F4E7}"/>
              </a:ext>
            </a:extLst>
          </p:cNvPr>
          <p:cNvSpPr/>
          <p:nvPr/>
        </p:nvSpPr>
        <p:spPr>
          <a:xfrm>
            <a:off x="134069" y="1368877"/>
            <a:ext cx="5558345" cy="40451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1" defTabSz="914400">
              <a:lnSpc>
                <a:spcPct val="150000"/>
              </a:lnSpc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varlık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seti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içerisinde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bulunan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nesneleri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lvl="1" defTabSz="914400">
              <a:lnSpc>
                <a:spcPct val="150000"/>
              </a:lnSpc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özelliklerini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kolonlar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diğer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varlıklardan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ayırt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etmemizi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sağlayan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nitelik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lvl="1" defTabSz="914400">
              <a:lnSpc>
                <a:spcPct val="150000"/>
              </a:lnSpc>
            </a:pP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anahtar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(key)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olarak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tanımlanır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  <a:p>
            <a:pPr lvl="1" defTabSz="914400">
              <a:lnSpc>
                <a:spcPct val="150000"/>
              </a:lnSpc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lvl="1" defTabSz="914400">
              <a:lnSpc>
                <a:spcPct val="150000"/>
              </a:lnSpc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Anahtarlar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tabloların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ilişkilendirilmesini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sağlar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lvl="1" defTabSz="914400">
              <a:lnSpc>
                <a:spcPct val="150000"/>
              </a:lnSpc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8C3DD8-5A9F-1E71-A858-0009B275A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770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Tabloların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bütünlük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kısıtlamaları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ilişkisel.pdf">
            <a:extLst>
              <a:ext uri="{FF2B5EF4-FFF2-40B4-BE49-F238E27FC236}">
                <a16:creationId xmlns:a16="http://schemas.microsoft.com/office/drawing/2014/main" id="{B7228302-55C2-4846-9DC5-E64F509AB2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2414" y="1368877"/>
            <a:ext cx="6221185" cy="421277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2CF1E6A-7E1E-8443-BAA5-CB304561F4E7}"/>
              </a:ext>
            </a:extLst>
          </p:cNvPr>
          <p:cNvSpPr/>
          <p:nvPr/>
        </p:nvSpPr>
        <p:spPr>
          <a:xfrm>
            <a:off x="0" y="2106593"/>
            <a:ext cx="5803744" cy="31163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1" defTabSz="914400">
              <a:lnSpc>
                <a:spcPct val="150000"/>
              </a:lnSpc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Anahtar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seçimi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verinin</a:t>
            </a:r>
            <a:r>
              <a:rPr lang="en-US" sz="2400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tutarlılığı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, 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veriye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etkili</a:t>
            </a:r>
            <a:r>
              <a:rPr lang="en-US" sz="2400" b="1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b="1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biçimde</a:t>
            </a:r>
            <a:r>
              <a:rPr lang="en-US" sz="2400" b="1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erişim</a:t>
            </a:r>
            <a:r>
              <a:rPr lang="en-US" sz="2400" b="1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verinin</a:t>
            </a:r>
            <a:r>
              <a:rPr lang="en-US" sz="2400" b="1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sistematik</a:t>
            </a:r>
            <a:r>
              <a:rPr lang="en-US" sz="2400" b="1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b="1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biçimde</a:t>
            </a:r>
            <a:r>
              <a:rPr lang="en-US" sz="2400" b="1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i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depolanması</a:t>
            </a:r>
            <a:r>
              <a:rPr lang="en-US" sz="2400" b="1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lvl="1" defTabSz="914400">
              <a:lnSpc>
                <a:spcPct val="150000"/>
              </a:lnSpc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açısından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çok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önemlidir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413A25-96C8-F728-0B6C-6557EEBC8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358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Birincil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Anahtar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(Primary Key)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keys.pdf">
            <a:extLst>
              <a:ext uri="{FF2B5EF4-FFF2-40B4-BE49-F238E27FC236}">
                <a16:creationId xmlns:a16="http://schemas.microsoft.com/office/drawing/2014/main" id="{C94C1538-1561-DF4B-A0CC-D41747B898B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46" y="1464716"/>
            <a:ext cx="8401886" cy="420748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32E40D9-8CA8-C640-A021-22D838B27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9210" y="1396326"/>
            <a:ext cx="6418314" cy="4864491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q"/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tasarımında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birincil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anahtar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(primary key)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seçilmesi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çok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önemlidir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tablosunun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öğrencino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primary key olarak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tanımlanabilir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Bu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seçim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ile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birlikte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tabloya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kaydedilecek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her </a:t>
            </a:r>
            <a:r>
              <a:rPr lang="en-US" sz="24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satırın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benzersiz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(unique) </a:t>
            </a:r>
            <a:r>
              <a:rPr lang="en-US" sz="24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olması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sağlanır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ACD6A1-0100-B03E-E84E-F8249CEE7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455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DBBD4-7133-FA4C-B036-77C6706C4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Sorular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97554A0-35BC-8946-B0D9-BAEF84D76912}"/>
              </a:ext>
            </a:extLst>
          </p:cNvPr>
          <p:cNvSpPr/>
          <p:nvPr/>
        </p:nvSpPr>
        <p:spPr>
          <a:xfrm>
            <a:off x="237067" y="757903"/>
            <a:ext cx="10807908" cy="5124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ER Model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Ternary relationship, aggregation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composition, has-a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ER model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neden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önemlidir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?</a:t>
            </a:r>
          </a:p>
          <a:p>
            <a:pPr marL="342900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UML(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Unified Modeling Language)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nedir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?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UML’in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kullanım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alanları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nelerdir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? 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UML diagram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çeşitleri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nelerdir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?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Yapısal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,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Davranışsal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</a:t>
            </a:r>
          </a:p>
          <a:p>
            <a:pPr marL="1257300" lvl="2" indent="-342900" defTabSz="9144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UML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Diagramlar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: Activity, Class, Sequence, ..</a:t>
            </a: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,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74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Birincil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Anahtar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(Primary Key)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keys.pdf">
            <a:extLst>
              <a:ext uri="{FF2B5EF4-FFF2-40B4-BE49-F238E27FC236}">
                <a16:creationId xmlns:a16="http://schemas.microsoft.com/office/drawing/2014/main" id="{4F908AB6-CF02-1E4D-8BA4-8CCD6508833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46" y="1464716"/>
            <a:ext cx="8401886" cy="420748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07C844E-4E7C-584B-895D-8D985F92E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9515" y="1489624"/>
            <a:ext cx="6694715" cy="4933889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q"/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Primary key de </a:t>
            </a:r>
            <a:r>
              <a:rPr lang="en-US" sz="2400" b="1" u="sng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olması</a:t>
            </a:r>
            <a:r>
              <a:rPr lang="en-US" sz="2400" b="1" u="sng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gereken</a:t>
            </a:r>
            <a:r>
              <a:rPr lang="en-US" sz="2400" b="1" u="sng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özellikler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tr-TR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NULL</a:t>
            </a: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değer </a:t>
            </a:r>
            <a:r>
              <a:rPr lang="tr-TR" sz="2400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içermemelidir</a:t>
            </a:r>
            <a:endParaRPr lang="en-US" sz="2000" u="sng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Kayıt işleminden sonra </a:t>
            </a:r>
            <a:r>
              <a:rPr lang="tr-TR" sz="2400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değişmemelidir</a:t>
            </a:r>
            <a:endParaRPr lang="en-US" sz="2400" u="sng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Boyutu mümkün olduğu kadar </a:t>
            </a:r>
            <a:r>
              <a:rPr lang="tr-TR" sz="2400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az olmalıdır</a:t>
            </a:r>
            <a:endParaRPr lang="en-US" sz="2400" u="sng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Şifrelenmiş değer </a:t>
            </a:r>
            <a:r>
              <a:rPr lang="tr-TR" sz="2400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içermemelidir</a:t>
            </a: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buFont typeface="Wingdings" pitchFamily="2" charset="2"/>
              <a:buChar char="q"/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BEC8E0-8AF5-31D8-6FDE-E2C7F15B1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0639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İkincil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Anahtar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(Foreign Key)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keys.pdf">
            <a:extLst>
              <a:ext uri="{FF2B5EF4-FFF2-40B4-BE49-F238E27FC236}">
                <a16:creationId xmlns:a16="http://schemas.microsoft.com/office/drawing/2014/main" id="{ED7970C8-E04F-4A41-9992-D1EC43F95A1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67" r="6667"/>
          <a:stretch/>
        </p:blipFill>
        <p:spPr bwMode="auto">
          <a:xfrm>
            <a:off x="-640080" y="1461913"/>
            <a:ext cx="11886615" cy="429063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4B3CDD9-086B-5047-A96B-FA7A5AC70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692" y="1628411"/>
            <a:ext cx="6190958" cy="4897944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tablodaki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alanın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(primary key) 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başka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tablodaki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alanla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ilişkilendirilmesiyle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yabancı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anahtar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(foreign key)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oluşturulur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D0F432-F718-F74B-8BF0-5C8B3AB30660}"/>
              </a:ext>
            </a:extLst>
          </p:cNvPr>
          <p:cNvSpPr/>
          <p:nvPr/>
        </p:nvSpPr>
        <p:spPr>
          <a:xfrm>
            <a:off x="7332000" y="1516505"/>
            <a:ext cx="9752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ea typeface="Noteworthy Light" panose="02000400000000000000" pitchFamily="2" charset="77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Noteworthy Light" panose="02000400000000000000" pitchFamily="2" charset="77"/>
                <a:cs typeface="Times New Roman" panose="02020603050405020304" pitchFamily="18" charset="0"/>
              </a:rPr>
              <a:t>Alınan</a:t>
            </a:r>
            <a:endParaRPr lang="tr-TR" sz="2000" b="1" dirty="0">
              <a:latin typeface="Times New Roman" panose="02020603050405020304" pitchFamily="18" charset="0"/>
              <a:ea typeface="Noteworthy Light" panose="02000400000000000000" pitchFamily="2" charset="77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A54658-B197-CCA7-B9B7-0A2674B78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169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İkincil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Anahtar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(Foreign Key)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figures/keys.pdf">
            <a:extLst>
              <a:ext uri="{FF2B5EF4-FFF2-40B4-BE49-F238E27FC236}">
                <a16:creationId xmlns:a16="http://schemas.microsoft.com/office/drawing/2014/main" id="{DC9F5315-8F47-8C46-9935-41193DAC4FB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383" y="899262"/>
            <a:ext cx="11181880" cy="374131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85E3F4E-4738-AB40-B3CE-3327AFE1605C}"/>
              </a:ext>
            </a:extLst>
          </p:cNvPr>
          <p:cNvSpPr/>
          <p:nvPr/>
        </p:nvSpPr>
        <p:spPr>
          <a:xfrm>
            <a:off x="6997341" y="933103"/>
            <a:ext cx="9752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ea typeface="Noteworthy Light" panose="02000400000000000000" pitchFamily="2" charset="77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Noteworthy Light" panose="02000400000000000000" pitchFamily="2" charset="77"/>
                <a:cs typeface="Times New Roman" panose="02020603050405020304" pitchFamily="18" charset="0"/>
              </a:rPr>
              <a:t>Alınan</a:t>
            </a:r>
            <a:endParaRPr lang="tr-TR" sz="2000" b="1" dirty="0">
              <a:latin typeface="Times New Roman" panose="02020603050405020304" pitchFamily="18" charset="0"/>
              <a:ea typeface="Noteworthy Light" panose="02000400000000000000" pitchFamily="2" charset="77"/>
              <a:cs typeface="Times New Roman" panose="02020603050405020304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9D3B14C-6EA5-034B-A23F-25365F518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7513" y="4887324"/>
            <a:ext cx="8912506" cy="1723930"/>
          </a:xfr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AlınanDersler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tablosunun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öğrencino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tablosunun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öğrencino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ilişkilendirilip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foreign key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olarak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tanımlanmıştır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17532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nolu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öğrencinin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farklı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derslere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ait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iki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adet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kaydı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bulunmaktadır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0E32D21-17C8-6B4D-BD4A-7D6FD99525D4}"/>
              </a:ext>
            </a:extLst>
          </p:cNvPr>
          <p:cNvCxnSpPr>
            <a:cxnSpLocks/>
          </p:cNvCxnSpPr>
          <p:nvPr/>
        </p:nvCxnSpPr>
        <p:spPr>
          <a:xfrm>
            <a:off x="6629400" y="720090"/>
            <a:ext cx="0" cy="85870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B0C648-0982-F744-9726-ECE6A8A6A2E8}"/>
              </a:ext>
            </a:extLst>
          </p:cNvPr>
          <p:cNvCxnSpPr>
            <a:cxnSpLocks/>
          </p:cNvCxnSpPr>
          <p:nvPr/>
        </p:nvCxnSpPr>
        <p:spPr>
          <a:xfrm>
            <a:off x="1171707" y="720090"/>
            <a:ext cx="546474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394063A-735C-8B4F-A900-711290E8872C}"/>
              </a:ext>
            </a:extLst>
          </p:cNvPr>
          <p:cNvCxnSpPr>
            <a:cxnSpLocks/>
          </p:cNvCxnSpPr>
          <p:nvPr/>
        </p:nvCxnSpPr>
        <p:spPr>
          <a:xfrm>
            <a:off x="1194285" y="720090"/>
            <a:ext cx="0" cy="8176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E526C8-F6E8-325D-683B-C76D7F7C1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650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İkincil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Anahtar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(Foreign Key)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figures/keys.pdf">
            <a:extLst>
              <a:ext uri="{FF2B5EF4-FFF2-40B4-BE49-F238E27FC236}">
                <a16:creationId xmlns:a16="http://schemas.microsoft.com/office/drawing/2014/main" id="{DC9F5315-8F47-8C46-9935-41193DAC4FB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383" y="899262"/>
            <a:ext cx="11181880" cy="374131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85E3F4E-4738-AB40-B3CE-3327AFE1605C}"/>
              </a:ext>
            </a:extLst>
          </p:cNvPr>
          <p:cNvSpPr/>
          <p:nvPr/>
        </p:nvSpPr>
        <p:spPr>
          <a:xfrm>
            <a:off x="6997341" y="933103"/>
            <a:ext cx="9752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ea typeface="Noteworthy Light" panose="02000400000000000000" pitchFamily="2" charset="77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Noteworthy Light" panose="02000400000000000000" pitchFamily="2" charset="77"/>
                <a:cs typeface="Times New Roman" panose="02020603050405020304" pitchFamily="18" charset="0"/>
              </a:rPr>
              <a:t>Alınan</a:t>
            </a:r>
            <a:endParaRPr lang="tr-TR" sz="2000" b="1" dirty="0">
              <a:latin typeface="Times New Roman" panose="02020603050405020304" pitchFamily="18" charset="0"/>
              <a:ea typeface="Noteworthy Light" panose="02000400000000000000" pitchFamily="2" charset="77"/>
              <a:cs typeface="Times New Roman" panose="02020603050405020304" pitchFamily="18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0E32D21-17C8-6B4D-BD4A-7D6FD99525D4}"/>
              </a:ext>
            </a:extLst>
          </p:cNvPr>
          <p:cNvCxnSpPr>
            <a:cxnSpLocks/>
          </p:cNvCxnSpPr>
          <p:nvPr/>
        </p:nvCxnSpPr>
        <p:spPr>
          <a:xfrm>
            <a:off x="6629400" y="720090"/>
            <a:ext cx="0" cy="85870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B0C648-0982-F744-9726-ECE6A8A6A2E8}"/>
              </a:ext>
            </a:extLst>
          </p:cNvPr>
          <p:cNvCxnSpPr>
            <a:cxnSpLocks/>
          </p:cNvCxnSpPr>
          <p:nvPr/>
        </p:nvCxnSpPr>
        <p:spPr>
          <a:xfrm>
            <a:off x="1171707" y="720090"/>
            <a:ext cx="546474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394063A-735C-8B4F-A900-711290E8872C}"/>
              </a:ext>
            </a:extLst>
          </p:cNvPr>
          <p:cNvCxnSpPr>
            <a:cxnSpLocks/>
          </p:cNvCxnSpPr>
          <p:nvPr/>
        </p:nvCxnSpPr>
        <p:spPr>
          <a:xfrm>
            <a:off x="1194285" y="720090"/>
            <a:ext cx="0" cy="81767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A7B068F-4B51-6F45-83D8-7A67A176D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1633" y="4528065"/>
            <a:ext cx="10890160" cy="2427536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tr-TR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AlınanDersler</a:t>
            </a: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tablosuna öğrenci tablosundan </a:t>
            </a:r>
            <a:r>
              <a:rPr lang="tr-TR" sz="2400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bulunmayan</a:t>
            </a: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bir kaydı </a:t>
            </a:r>
            <a:r>
              <a:rPr lang="tr-TR" sz="2400" b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ekleyemezsiniz</a:t>
            </a:r>
            <a:endParaRPr lang="en-US" sz="2400" b="1" u="sng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tr-TR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AlınanDersler</a:t>
            </a: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tablosunda kaydı bulunan bir öğrenciyi </a:t>
            </a:r>
            <a:r>
              <a:rPr lang="tr-TR" sz="2400" i="1" u="sng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Öğrenci tablosundan silemezsiniz</a:t>
            </a:r>
            <a:endParaRPr lang="en-US" sz="2400" i="1" u="sng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Bu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kısıtlamalara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olarak SQL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dilini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kullanarak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tabloları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oluştururken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kısıtlamalar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eklenebilir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yaş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&gt; 17)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C7D7F-0464-4C16-8FF4-95505A7E4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918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: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Birleşik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Anahtar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</a:t>
            </a:r>
            <a:r>
              <a:rPr lang="en-US" sz="2800" b="1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Composit</a:t>
            </a:r>
            <a:r>
              <a:rPr lang="en-US" sz="2800" b="1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Key)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1CFE3ED-9166-4642-836D-D51DFCE39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8710" y="4513997"/>
            <a:ext cx="7604390" cy="1760561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lvl="1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Birden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fazla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alanın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bir araya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getirilerek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oluşturulan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marL="457200" lvl="1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birincil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anahtara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 </a:t>
            </a:r>
            <a:r>
              <a:rPr lang="en-US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composit</a:t>
            </a:r>
            <a:r>
              <a:rPr lang="en-US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key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denir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endParaRPr lang="en-US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1DCB99-C750-2548-BC41-07C6FD375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610" y="911529"/>
            <a:ext cx="8442590" cy="301902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29484-4710-D47A-05B6-A71686CF1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290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ER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Modelden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Modeline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Geçiş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entity.pdf">
            <a:extLst>
              <a:ext uri="{FF2B5EF4-FFF2-40B4-BE49-F238E27FC236}">
                <a16:creationId xmlns:a16="http://schemas.microsoft.com/office/drawing/2014/main" id="{554951E1-B502-9148-AC87-0E84B69CA1B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246" y="1656278"/>
            <a:ext cx="4946754" cy="296805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0327133-5EAB-7043-B6A8-3F03F10AFD2D}"/>
              </a:ext>
            </a:extLst>
          </p:cNvPr>
          <p:cNvSpPr/>
          <p:nvPr/>
        </p:nvSpPr>
        <p:spPr>
          <a:xfrm>
            <a:off x="2309776" y="4975528"/>
            <a:ext cx="282090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Akademik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Personel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algn="ctr"/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varlık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setinin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algn="ctr"/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ER diagram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gösterimi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endParaRPr lang="tr-TR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5B66C2-B536-3841-AFD3-F04D86DDA744}"/>
              </a:ext>
            </a:extLst>
          </p:cNvPr>
          <p:cNvSpPr/>
          <p:nvPr/>
        </p:nvSpPr>
        <p:spPr>
          <a:xfrm>
            <a:off x="7537464" y="3429000"/>
            <a:ext cx="348448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Akademik Personel </a:t>
            </a:r>
          </a:p>
          <a:p>
            <a:r>
              <a:rPr lang="en-US" sz="28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tablosunu</a:t>
            </a:r>
            <a:r>
              <a:rPr lang="en-US" sz="28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8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oluşturalım</a:t>
            </a:r>
            <a:endParaRPr lang="tr-TR" sz="28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CC0718-676E-AB41-B07A-0AE0D80011E4}"/>
              </a:ext>
            </a:extLst>
          </p:cNvPr>
          <p:cNvSpPr txBox="1"/>
          <p:nvPr/>
        </p:nvSpPr>
        <p:spPr>
          <a:xfrm>
            <a:off x="8753856" y="2769255"/>
            <a:ext cx="780288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800" b="1" dirty="0"/>
              <a:t>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84C8F-3D61-6E79-95AA-71CE4EA22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0101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ER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Modelden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Modeline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Geçiş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entity.pdf">
            <a:extLst>
              <a:ext uri="{FF2B5EF4-FFF2-40B4-BE49-F238E27FC236}">
                <a16:creationId xmlns:a16="http://schemas.microsoft.com/office/drawing/2014/main" id="{554951E1-B502-9148-AC87-0E84B69CA1B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246" y="1656278"/>
            <a:ext cx="4946754" cy="296805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0327133-5EAB-7043-B6A8-3F03F10AFD2D}"/>
              </a:ext>
            </a:extLst>
          </p:cNvPr>
          <p:cNvSpPr/>
          <p:nvPr/>
        </p:nvSpPr>
        <p:spPr>
          <a:xfrm>
            <a:off x="2309776" y="4975528"/>
            <a:ext cx="282090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Akademik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Personel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algn="ctr"/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varlık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setinin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algn="ctr"/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ER diagram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gösterimi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endParaRPr lang="tr-TR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4FEEBAE-D800-5F46-833A-36C59375FA35}"/>
              </a:ext>
            </a:extLst>
          </p:cNvPr>
          <p:cNvSpPr/>
          <p:nvPr/>
        </p:nvSpPr>
        <p:spPr>
          <a:xfrm>
            <a:off x="7126862" y="1080966"/>
            <a:ext cx="3599542" cy="178510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Akademik</a:t>
            </a:r>
            <a:r>
              <a:rPr lang="en-US" sz="2200" b="1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 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personel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(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tcno</a:t>
            </a:r>
            <a:r>
              <a:rPr lang="en-US" sz="2200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:integer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, 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isim</a:t>
            </a:r>
            <a:r>
              <a:rPr lang="en-US" sz="2200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:varchar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(20),</a:t>
            </a:r>
          </a:p>
          <a:p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d.tarihi</a:t>
            </a:r>
            <a:r>
              <a:rPr lang="en-US" sz="2200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:varchar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(20),</a:t>
            </a:r>
            <a:r>
              <a:rPr lang="en-US" sz="2200" b="1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adres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 varchar)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3F13D9-51A2-7042-A9E8-87E439F9472B}"/>
              </a:ext>
            </a:extLst>
          </p:cNvPr>
          <p:cNvSpPr/>
          <p:nvPr/>
        </p:nvSpPr>
        <p:spPr>
          <a:xfrm>
            <a:off x="10872473" y="1561802"/>
            <a:ext cx="8847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şema</a:t>
            </a:r>
            <a:endParaRPr lang="tr-TR" sz="2800" b="1" dirty="0">
              <a:highlight>
                <a:srgbClr val="FFFF00"/>
              </a:highlight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4E7133-EF09-403E-A957-42CEABE08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9418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ER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Modelden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Modeline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Geçiş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figures/entity.pdf">
            <a:extLst>
              <a:ext uri="{FF2B5EF4-FFF2-40B4-BE49-F238E27FC236}">
                <a16:creationId xmlns:a16="http://schemas.microsoft.com/office/drawing/2014/main" id="{554951E1-B502-9148-AC87-0E84B69CA1B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246" y="1656278"/>
            <a:ext cx="4946754" cy="296805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0327133-5EAB-7043-B6A8-3F03F10AFD2D}"/>
              </a:ext>
            </a:extLst>
          </p:cNvPr>
          <p:cNvSpPr/>
          <p:nvPr/>
        </p:nvSpPr>
        <p:spPr>
          <a:xfrm>
            <a:off x="2309776" y="4975528"/>
            <a:ext cx="282090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Akademik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Personel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algn="ctr"/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varlık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setinin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algn="ctr"/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ER diagram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gösterimi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endParaRPr lang="tr-TR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4FEEBAE-D800-5F46-833A-36C59375FA35}"/>
              </a:ext>
            </a:extLst>
          </p:cNvPr>
          <p:cNvSpPr/>
          <p:nvPr/>
        </p:nvSpPr>
        <p:spPr>
          <a:xfrm>
            <a:off x="7126862" y="1080966"/>
            <a:ext cx="3599542" cy="178510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Akademik</a:t>
            </a:r>
            <a:r>
              <a:rPr lang="en-US" sz="2200" b="1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 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personel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(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tcno</a:t>
            </a:r>
            <a:r>
              <a:rPr lang="en-US" sz="2200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:integer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, </a:t>
            </a:r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isim</a:t>
            </a:r>
            <a:r>
              <a:rPr lang="en-US" sz="2200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:varchar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(20),</a:t>
            </a:r>
          </a:p>
          <a:p>
            <a:r>
              <a:rPr lang="en-US" sz="2200" b="1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d.tarihi</a:t>
            </a:r>
            <a:r>
              <a:rPr lang="en-US" sz="2200" dirty="0" err="1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:varchar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(20),</a:t>
            </a:r>
            <a:r>
              <a:rPr lang="en-US" sz="2200" b="1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adres</a:t>
            </a:r>
            <a:r>
              <a:rPr lang="en-US" sz="2200" dirty="0">
                <a:latin typeface="Courier New" panose="02070309020205020404" pitchFamily="49" charset="0"/>
                <a:ea typeface="Comic Sans MS" charset="0"/>
                <a:cs typeface="Courier New" panose="02070309020205020404" pitchFamily="49" charset="0"/>
              </a:rPr>
              <a:t>: varchar)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3F13D9-51A2-7042-A9E8-87E439F9472B}"/>
              </a:ext>
            </a:extLst>
          </p:cNvPr>
          <p:cNvSpPr/>
          <p:nvPr/>
        </p:nvSpPr>
        <p:spPr>
          <a:xfrm>
            <a:off x="10872473" y="1561802"/>
            <a:ext cx="8847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şema</a:t>
            </a:r>
            <a:endParaRPr lang="tr-TR" sz="2800" b="1" dirty="0">
              <a:highlight>
                <a:srgbClr val="FFFF00"/>
              </a:highlight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035B1F5-BBA6-E548-A0A2-0CD35E133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435757"/>
              </p:ext>
            </p:extLst>
          </p:nvPr>
        </p:nvGraphicFramePr>
        <p:xfrm>
          <a:off x="6443954" y="3702474"/>
          <a:ext cx="5216574" cy="1254178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12384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24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58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98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748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dirty="0" err="1">
                          <a:solidFill>
                            <a:schemeClr val="tx1"/>
                          </a:solidFill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tcno</a:t>
                      </a:r>
                      <a:endParaRPr lang="en-US" sz="2000" u="sng" dirty="0">
                        <a:solidFill>
                          <a:schemeClr val="tx1"/>
                        </a:solidFill>
                        <a:effectLst/>
                        <a:latin typeface="Comic Sans MS" charset="0"/>
                        <a:ea typeface="Comic Sans MS" charset="0"/>
                        <a:cs typeface="Comic Sans MS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solidFill>
                            <a:schemeClr val="tx1"/>
                          </a:solidFill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isim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omic Sans MS" charset="0"/>
                        <a:ea typeface="Comic Sans MS" charset="0"/>
                        <a:cs typeface="Comic Sans MS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solidFill>
                            <a:schemeClr val="tx1"/>
                          </a:solidFill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d.tarihi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omic Sans MS" charset="0"/>
                        <a:ea typeface="Comic Sans MS" charset="0"/>
                        <a:cs typeface="Comic Sans MS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solidFill>
                            <a:schemeClr val="tx1"/>
                          </a:solidFill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adres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omic Sans MS" charset="0"/>
                        <a:ea typeface="Comic Sans MS" charset="0"/>
                        <a:cs typeface="Comic Sans MS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34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335427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Mustafa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03.03.1993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r-TR" sz="2000" dirty="0" smtClean="0"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Elazığ</a:t>
                      </a:r>
                      <a:endParaRPr lang="en-US" sz="2000" dirty="0">
                        <a:effectLst/>
                        <a:latin typeface="Comic Sans MS" charset="0"/>
                        <a:ea typeface="Comic Sans MS" charset="0"/>
                        <a:cs typeface="Comic Sans MS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34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omic Sans MS" charset="0"/>
                          <a:ea typeface="Comic Sans MS" charset="0"/>
                          <a:cs typeface="Comic Sans MS" charset="0"/>
                        </a:rPr>
                        <a:t>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F497198C-B806-0E42-8C05-D28F98E4A1B1}"/>
              </a:ext>
            </a:extLst>
          </p:cNvPr>
          <p:cNvSpPr/>
          <p:nvPr/>
        </p:nvSpPr>
        <p:spPr>
          <a:xfrm>
            <a:off x="8379845" y="5192891"/>
            <a:ext cx="134479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Akademik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algn="ctr"/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Personel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algn="ctr"/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tablosu</a:t>
            </a:r>
            <a:endParaRPr lang="tr-TR" sz="2400" b="1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41BC78-05E5-9790-1A6C-FEF45334E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022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ER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Modelden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-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Veri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Modeline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Geçiş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../figures/relationsip.pdf">
            <a:extLst>
              <a:ext uri="{FF2B5EF4-FFF2-40B4-BE49-F238E27FC236}">
                <a16:creationId xmlns:a16="http://schemas.microsoft.com/office/drawing/2014/main" id="{1ED427A2-F2A9-A24E-8E54-61F0EB9639D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7127" y="582304"/>
            <a:ext cx="8197249" cy="302264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40B8B9-C1ED-BE45-AB6E-B33B5F28E189}"/>
              </a:ext>
            </a:extLst>
          </p:cNvPr>
          <p:cNvSpPr txBox="1"/>
          <p:nvPr/>
        </p:nvSpPr>
        <p:spPr>
          <a:xfrm>
            <a:off x="5315712" y="4446646"/>
            <a:ext cx="780288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800" b="1" dirty="0"/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BC801C-389D-0D40-A2E1-78CDBC9631D3}"/>
              </a:ext>
            </a:extLst>
          </p:cNvPr>
          <p:cNvSpPr txBox="1"/>
          <p:nvPr/>
        </p:nvSpPr>
        <p:spPr>
          <a:xfrm>
            <a:off x="4740166" y="2522483"/>
            <a:ext cx="28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2D358-4150-9146-A219-655820573930}"/>
              </a:ext>
            </a:extLst>
          </p:cNvPr>
          <p:cNvSpPr txBox="1"/>
          <p:nvPr/>
        </p:nvSpPr>
        <p:spPr>
          <a:xfrm>
            <a:off x="6883492" y="2522483"/>
            <a:ext cx="28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82D5D0-A792-684B-D109-441FB9B3D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871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ER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Modelden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-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Veri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Modeline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Geçiş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../figures/relationsip.pdf">
            <a:extLst>
              <a:ext uri="{FF2B5EF4-FFF2-40B4-BE49-F238E27FC236}">
                <a16:creationId xmlns:a16="http://schemas.microsoft.com/office/drawing/2014/main" id="{1ED427A2-F2A9-A24E-8E54-61F0EB9639D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7127" y="582304"/>
            <a:ext cx="8197249" cy="30226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BC801C-389D-0D40-A2E1-78CDBC9631D3}"/>
              </a:ext>
            </a:extLst>
          </p:cNvPr>
          <p:cNvSpPr txBox="1"/>
          <p:nvPr/>
        </p:nvSpPr>
        <p:spPr>
          <a:xfrm>
            <a:off x="4740166" y="2522483"/>
            <a:ext cx="28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2D358-4150-9146-A219-655820573930}"/>
              </a:ext>
            </a:extLst>
          </p:cNvPr>
          <p:cNvSpPr txBox="1"/>
          <p:nvPr/>
        </p:nvSpPr>
        <p:spPr>
          <a:xfrm>
            <a:off x="6883492" y="2522483"/>
            <a:ext cx="28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n</a:t>
            </a:r>
          </a:p>
        </p:txBody>
      </p:sp>
      <p:pic>
        <p:nvPicPr>
          <p:cNvPr id="13" name="Picture 12" descr="figures/er-to-uml.pdf">
            <a:extLst>
              <a:ext uri="{FF2B5EF4-FFF2-40B4-BE49-F238E27FC236}">
                <a16:creationId xmlns:a16="http://schemas.microsoft.com/office/drawing/2014/main" id="{F61B3064-E8A4-EC40-BAC4-181D1FFC9E2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423" y="3953885"/>
            <a:ext cx="8308379" cy="28636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A42F63-2C90-0016-C41F-DC402690C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629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DBBD4-7133-FA4C-B036-77C6706C4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Sorular-2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97554A0-35BC-8946-B0D9-BAEF84D76912}"/>
              </a:ext>
            </a:extLst>
          </p:cNvPr>
          <p:cNvSpPr/>
          <p:nvPr/>
        </p:nvSpPr>
        <p:spPr>
          <a:xfrm>
            <a:off x="237067" y="757903"/>
            <a:ext cx="10807908" cy="5124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Nesne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Tabanlı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Programlama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Kavramları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Abstraction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soyutlama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Encapsulation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kapsülleme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 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Information hiding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bilgi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gizleme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Inheritance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kalıtım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 </a:t>
            </a:r>
          </a:p>
          <a:p>
            <a:pPr marL="800100" lvl="1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Polymorphism (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çok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biçimlilik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</a:t>
            </a:r>
          </a:p>
          <a:p>
            <a:pPr marL="914400" lvl="1" indent="-457200" defTabSz="914400">
              <a:lnSpc>
                <a:spcPct val="150000"/>
              </a:lnSpc>
              <a:buFont typeface="Wingdings" pitchFamily="2" charset="2"/>
              <a:buChar char="q"/>
            </a:pPr>
            <a:endParaRPr lang="tr-TR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29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ER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Modelden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Modeline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Geçiş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B8BCA78-FA34-2C4B-817B-BD58461B9348}"/>
              </a:ext>
            </a:extLst>
          </p:cNvPr>
          <p:cNvSpPr/>
          <p:nvPr/>
        </p:nvSpPr>
        <p:spPr>
          <a:xfrm>
            <a:off x="7130098" y="2793337"/>
            <a:ext cx="296100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Yandaki</a:t>
            </a:r>
            <a:r>
              <a:rPr lang="en-US" sz="28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ER </a:t>
            </a:r>
            <a:r>
              <a:rPr lang="en-US" sz="28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modelin</a:t>
            </a:r>
            <a:endParaRPr lang="en-US" sz="28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algn="ctr"/>
            <a:r>
              <a:rPr lang="en-US" sz="28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şemasını</a:t>
            </a:r>
            <a:r>
              <a:rPr lang="en-US" sz="28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8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oluşturalım</a:t>
            </a:r>
            <a:endParaRPr lang="tr-TR" sz="28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4A402-4C49-E848-B2BE-2902F699DA41}"/>
              </a:ext>
            </a:extLst>
          </p:cNvPr>
          <p:cNvSpPr txBox="1"/>
          <p:nvPr/>
        </p:nvSpPr>
        <p:spPr>
          <a:xfrm>
            <a:off x="8299361" y="4155741"/>
            <a:ext cx="780288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2800" b="1" dirty="0"/>
              <a:t>?</a:t>
            </a:r>
          </a:p>
        </p:txBody>
      </p:sp>
      <p:pic>
        <p:nvPicPr>
          <p:cNvPr id="15" name="Picture 2" descr="atabases ">
            <a:extLst>
              <a:ext uri="{FF2B5EF4-FFF2-40B4-BE49-F238E27FC236}">
                <a16:creationId xmlns:a16="http://schemas.microsoft.com/office/drawing/2014/main" id="{7161078A-EEB7-E44C-B027-535873A3D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71" y="2158222"/>
            <a:ext cx="5171186" cy="2541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52988C4-55A1-E944-B3DE-F882A7CF7C9C}"/>
              </a:ext>
            </a:extLst>
          </p:cNvPr>
          <p:cNvSpPr/>
          <p:nvPr/>
        </p:nvSpPr>
        <p:spPr>
          <a:xfrm>
            <a:off x="2271561" y="1217565"/>
            <a:ext cx="1585405" cy="717180"/>
          </a:xfrm>
          <a:prstGeom prst="ellips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u="sng" dirty="0" err="1">
                <a:solidFill>
                  <a:schemeClr val="tx1"/>
                </a:solidFill>
              </a:rPr>
              <a:t>Countryid</a:t>
            </a:r>
            <a:endParaRPr lang="tr-TR" b="1" u="sng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FFFE058-0B6A-3E43-A1C9-6419837B8FB0}"/>
              </a:ext>
            </a:extLst>
          </p:cNvPr>
          <p:cNvSpPr/>
          <p:nvPr/>
        </p:nvSpPr>
        <p:spPr>
          <a:xfrm>
            <a:off x="2271561" y="4923255"/>
            <a:ext cx="1585405" cy="717180"/>
          </a:xfrm>
          <a:prstGeom prst="ellips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u="sng" dirty="0" err="1">
                <a:solidFill>
                  <a:schemeClr val="tx1"/>
                </a:solidFill>
              </a:rPr>
              <a:t>Personid</a:t>
            </a:r>
            <a:endParaRPr lang="tr-TR" b="1" u="sng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D98A11B-A881-634E-A5F3-0A5AA703FB6B}"/>
              </a:ext>
            </a:extLst>
          </p:cNvPr>
          <p:cNvCxnSpPr>
            <a:stCxn id="2" idx="4"/>
          </p:cNvCxnSpPr>
          <p:nvPr/>
        </p:nvCxnSpPr>
        <p:spPr>
          <a:xfrm flipH="1">
            <a:off x="3064263" y="1934745"/>
            <a:ext cx="1" cy="351255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EE5519-6FBC-7243-96F9-B403F6C7E0FD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3064264" y="4503333"/>
            <a:ext cx="0" cy="419922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65B23-53E0-D339-9442-53781F8BA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9411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ER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Modelden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Modeline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Geçiş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2" descr="atabases ">
            <a:extLst>
              <a:ext uri="{FF2B5EF4-FFF2-40B4-BE49-F238E27FC236}">
                <a16:creationId xmlns:a16="http://schemas.microsoft.com/office/drawing/2014/main" id="{7161078A-EEB7-E44C-B027-535873A3D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71" y="2158222"/>
            <a:ext cx="5171186" cy="2541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52988C4-55A1-E944-B3DE-F882A7CF7C9C}"/>
              </a:ext>
            </a:extLst>
          </p:cNvPr>
          <p:cNvSpPr/>
          <p:nvPr/>
        </p:nvSpPr>
        <p:spPr>
          <a:xfrm>
            <a:off x="2271561" y="1217565"/>
            <a:ext cx="1585405" cy="717180"/>
          </a:xfrm>
          <a:prstGeom prst="ellips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u="sng" dirty="0" err="1">
                <a:solidFill>
                  <a:schemeClr val="tx1"/>
                </a:solidFill>
              </a:rPr>
              <a:t>Countryid</a:t>
            </a:r>
            <a:endParaRPr lang="tr-TR" b="1" u="sng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FFFE058-0B6A-3E43-A1C9-6419837B8FB0}"/>
              </a:ext>
            </a:extLst>
          </p:cNvPr>
          <p:cNvSpPr/>
          <p:nvPr/>
        </p:nvSpPr>
        <p:spPr>
          <a:xfrm>
            <a:off x="2271561" y="4923255"/>
            <a:ext cx="1585405" cy="717180"/>
          </a:xfrm>
          <a:prstGeom prst="ellips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b="1" u="sng" dirty="0" err="1">
                <a:solidFill>
                  <a:schemeClr val="tx1"/>
                </a:solidFill>
              </a:rPr>
              <a:t>Personid</a:t>
            </a:r>
            <a:endParaRPr lang="tr-TR" b="1" u="sng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D98A11B-A881-634E-A5F3-0A5AA703FB6B}"/>
              </a:ext>
            </a:extLst>
          </p:cNvPr>
          <p:cNvCxnSpPr>
            <a:stCxn id="2" idx="4"/>
          </p:cNvCxnSpPr>
          <p:nvPr/>
        </p:nvCxnSpPr>
        <p:spPr>
          <a:xfrm flipH="1">
            <a:off x="3064263" y="1934745"/>
            <a:ext cx="1" cy="351255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EE5519-6FBC-7243-96F9-B403F6C7E0FD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3064264" y="4503333"/>
            <a:ext cx="0" cy="419922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89733FA-A6BA-064E-BE65-638AE8ABDFFD}"/>
              </a:ext>
            </a:extLst>
          </p:cNvPr>
          <p:cNvSpPr/>
          <p:nvPr/>
        </p:nvSpPr>
        <p:spPr>
          <a:xfrm>
            <a:off x="2153789" y="5798642"/>
            <a:ext cx="182094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ER model</a:t>
            </a:r>
          </a:p>
          <a:p>
            <a:pPr algn="ctr"/>
            <a:r>
              <a:rPr lang="en-US" sz="28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ER Diagram</a:t>
            </a:r>
            <a:endParaRPr lang="tr-TR" sz="28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B5C34BD-2FBD-1446-870E-C2175736F574}"/>
              </a:ext>
            </a:extLst>
          </p:cNvPr>
          <p:cNvSpPr/>
          <p:nvPr/>
        </p:nvSpPr>
        <p:spPr>
          <a:xfrm>
            <a:off x="9213453" y="1079743"/>
            <a:ext cx="259834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İlişkisel</a:t>
            </a:r>
            <a:r>
              <a:rPr lang="en-US" sz="28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(relational)</a:t>
            </a:r>
          </a:p>
          <a:p>
            <a:pPr algn="ctr"/>
            <a:r>
              <a:rPr lang="en-US" sz="28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model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2516A27-2F98-9B42-8C4B-5A32CFA1F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145" y="2033850"/>
            <a:ext cx="4768171" cy="4068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5E430C-7DFA-2458-7D03-0B766E125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1708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AE97EC4-D8F8-934B-A9C6-AF140CBE4B03}"/>
              </a:ext>
            </a:extLst>
          </p:cNvPr>
          <p:cNvSpPr txBox="1">
            <a:spLocks/>
          </p:cNvSpPr>
          <p:nvPr/>
        </p:nvSpPr>
        <p:spPr>
          <a:xfrm>
            <a:off x="2940093" y="2207427"/>
            <a:ext cx="5378824" cy="2138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6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Dinlediğiniz</a:t>
            </a:r>
            <a:r>
              <a:rPr lang="en-US" sz="36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36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için</a:t>
            </a:r>
            <a:endParaRPr lang="en-US" sz="36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6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Teşekkürler</a:t>
            </a:r>
            <a:r>
              <a:rPr lang="en-US" sz="36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…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6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İyi</a:t>
            </a:r>
            <a:r>
              <a:rPr lang="en-US" sz="36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36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çalışmalar</a:t>
            </a:r>
            <a:r>
              <a:rPr lang="en-US" sz="36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…  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36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731CEA-02F3-491E-76FB-F1AE730FF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929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Veri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0B1C35-86DB-EC46-8127-BB597F3AA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335" y="1846881"/>
            <a:ext cx="5155170" cy="3235532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1970’de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Edgar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Codd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IBM’s San Jose Research Lab  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İlişkisel</a:t>
            </a:r>
            <a:r>
              <a:rPr lang="en-US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veri modeli 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(relational data model)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kavramını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ortaya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çıkarmıştır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1981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tarihinde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ACM’s Turing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ödülünü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almıştır</a:t>
            </a:r>
            <a:r>
              <a:rPr lang="en-US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93C45AF-CE4F-DD4F-B386-466D965EF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6427" y="2603378"/>
            <a:ext cx="4388745" cy="289402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DE8DDD-D4A3-A781-7FB8-4224C76F7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290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6A64FE0C-DD6A-8E46-9CC1-16EA8E10068C}"/>
              </a:ext>
            </a:extLst>
          </p:cNvPr>
          <p:cNvSpPr txBox="1">
            <a:spLocks/>
          </p:cNvSpPr>
          <p:nvPr/>
        </p:nvSpPr>
        <p:spPr>
          <a:xfrm>
            <a:off x="11811793" y="6442524"/>
            <a:ext cx="353704" cy="37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Veri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endParaRPr lang="en-US" sz="2800" b="1" kern="1200" cap="none" dirty="0">
              <a:latin typeface="Noteworthy Light" panose="02000400000000000000" pitchFamily="2" charset="77"/>
              <a:ea typeface="Noteworthy Light" panose="02000400000000000000" pitchFamily="2" charset="77"/>
              <a:cs typeface="Courier New" panose="02070309020205020404" pitchFamily="49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69CF078-3803-594D-9650-4C8B83752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68" y="933103"/>
            <a:ext cx="2230726" cy="315276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92B3EF2-715C-E341-A1F8-EB244078F39D}"/>
              </a:ext>
            </a:extLst>
          </p:cNvPr>
          <p:cNvSpPr/>
          <p:nvPr/>
        </p:nvSpPr>
        <p:spPr>
          <a:xfrm>
            <a:off x="561873" y="6407824"/>
            <a:ext cx="104600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rgbClr val="005FA9"/>
                </a:solidFill>
                <a:latin typeface="Verdana" panose="020B0604030504040204" pitchFamily="34" charset="0"/>
                <a:hlinkClick r:id="rId3"/>
              </a:rPr>
              <a:t>A Relational Model of Data for Large Shared Data Banks </a:t>
            </a:r>
            <a:r>
              <a:rPr lang="en-US" dirty="0">
                <a:solidFill>
                  <a:srgbClr val="333333"/>
                </a:solidFill>
                <a:latin typeface="Verdana" panose="020B0604030504040204" pitchFamily="34" charset="0"/>
              </a:rPr>
              <a:t>E.F. Codd, CACM, June,1970</a:t>
            </a:r>
            <a:endParaRPr lang="en-US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8A65456-8D95-DB4A-8C53-D25BD548F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5020" y="667656"/>
            <a:ext cx="7493180" cy="55226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153281-ADF3-7533-04D0-7DC72BCC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62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 )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E7D831-F874-7E45-A097-9D4BC65D1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067" y="509116"/>
            <a:ext cx="11431769" cy="1414119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Günümüzde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çok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veritabanı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yönetim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sistemi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ilişkisel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veri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modelini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kullanmaktadır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8A84B20E-9500-DC46-BE3B-4EE8B3015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08" y="1099162"/>
            <a:ext cx="8732756" cy="39276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67F452-947C-AB41-BD11-31EF8FF28507}"/>
              </a:ext>
            </a:extLst>
          </p:cNvPr>
          <p:cNvSpPr txBox="1"/>
          <p:nvPr/>
        </p:nvSpPr>
        <p:spPr>
          <a:xfrm>
            <a:off x="3234209" y="6265252"/>
            <a:ext cx="51380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>
                <a:hlinkClick r:id="rId4"/>
              </a:rPr>
              <a:t>https://db-engines.com/en/ranking/relational+dbms</a:t>
            </a:r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6182A9-2E08-D123-EC40-6825C9785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7ADE345-06D6-F196-28CB-6951782EE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0457" y="2391913"/>
            <a:ext cx="9138095" cy="35045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04486B-323C-F467-A29B-4794861C07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8600" y="3436963"/>
            <a:ext cx="7772400" cy="272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770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 )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F78DEF0-A0BA-B84E-BE3F-0599A740D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9192" y="4674391"/>
            <a:ext cx="3246120" cy="1220835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modelde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tanımlanan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varlık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setleri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ilişkisel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modelde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birer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tablo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olarak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modellenir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.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262DE55-528F-8446-9F48-96574E60026C}"/>
              </a:ext>
            </a:extLst>
          </p:cNvPr>
          <p:cNvSpPr txBox="1">
            <a:spLocks/>
          </p:cNvSpPr>
          <p:nvPr/>
        </p:nvSpPr>
        <p:spPr>
          <a:xfrm>
            <a:off x="6885103" y="4674391"/>
            <a:ext cx="4251264" cy="1220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diagramında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bulunan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ilişki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setlerinden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 </a:t>
            </a:r>
            <a:r>
              <a:rPr lang="en-US" sz="2400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</a:rPr>
              <a:t>sadece</a:t>
            </a:r>
            <a:r>
              <a:rPr lang="en-US" sz="2400" b="1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</a:rPr>
              <a:t> many-to-many</a:t>
            </a:r>
            <a:r>
              <a:rPr lang="en-US" sz="2400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olanlar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ilişkisel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modelde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tabloya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dönüştürülür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</a:endParaRPr>
          </a:p>
        </p:txBody>
      </p:sp>
      <p:pic>
        <p:nvPicPr>
          <p:cNvPr id="11" name="Picture 10" descr="../figures/relationsip.pdf">
            <a:extLst>
              <a:ext uri="{FF2B5EF4-FFF2-40B4-BE49-F238E27FC236}">
                <a16:creationId xmlns:a16="http://schemas.microsoft.com/office/drawing/2014/main" id="{524F91AB-6820-7F4F-BCFF-EA31683E0D1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4889" y="979689"/>
            <a:ext cx="8324602" cy="329731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C529BC-B359-854C-7249-49C268820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80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Veri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 )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F78DEF0-A0BA-B84E-BE3F-0599A740D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9192" y="4674391"/>
            <a:ext cx="3246120" cy="1220835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modelde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tanımlanan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varlık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b="1" u="sng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setleri</a:t>
            </a:r>
            <a:r>
              <a:rPr lang="en-US" sz="2400" b="1" u="sng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ilişkisel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modelde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birer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tablo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olarak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modellenir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.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262DE55-528F-8446-9F48-96574E60026C}"/>
              </a:ext>
            </a:extLst>
          </p:cNvPr>
          <p:cNvSpPr txBox="1">
            <a:spLocks/>
          </p:cNvSpPr>
          <p:nvPr/>
        </p:nvSpPr>
        <p:spPr>
          <a:xfrm>
            <a:off x="6885103" y="4674391"/>
            <a:ext cx="4251264" cy="1220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diagramında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bulunan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ilişki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setlerinden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sadece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many-to-many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olanlar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ilişkisel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modelde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tabloya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</a:rPr>
              <a:t>dönüştürülür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</a:endParaRPr>
          </a:p>
        </p:txBody>
      </p:sp>
      <p:pic>
        <p:nvPicPr>
          <p:cNvPr id="11" name="Picture 10" descr="../figures/relationsip.pdf">
            <a:extLst>
              <a:ext uri="{FF2B5EF4-FFF2-40B4-BE49-F238E27FC236}">
                <a16:creationId xmlns:a16="http://schemas.microsoft.com/office/drawing/2014/main" id="{524F91AB-6820-7F4F-BCFF-EA31683E0D1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4889" y="979689"/>
            <a:ext cx="8324602" cy="32973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BCC2075-6B4D-674D-92EF-F9AB84834C5E}"/>
              </a:ext>
            </a:extLst>
          </p:cNvPr>
          <p:cNvCxnSpPr/>
          <p:nvPr/>
        </p:nvCxnSpPr>
        <p:spPr>
          <a:xfrm flipV="1">
            <a:off x="3970116" y="3784922"/>
            <a:ext cx="0" cy="889469"/>
          </a:xfrm>
          <a:prstGeom prst="straightConnector1">
            <a:avLst/>
          </a:prstGeom>
          <a:ln w="412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F3D3F0-93BC-F644-B4E3-5D3562E29BA2}"/>
              </a:ext>
            </a:extLst>
          </p:cNvPr>
          <p:cNvCxnSpPr>
            <a:cxnSpLocks/>
          </p:cNvCxnSpPr>
          <p:nvPr/>
        </p:nvCxnSpPr>
        <p:spPr>
          <a:xfrm flipV="1">
            <a:off x="5192486" y="3784922"/>
            <a:ext cx="2661557" cy="1293264"/>
          </a:xfrm>
          <a:prstGeom prst="straightConnector1">
            <a:avLst/>
          </a:prstGeom>
          <a:ln w="412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B9AF820-F857-C44A-AE60-4994F9AC9B95}"/>
              </a:ext>
            </a:extLst>
          </p:cNvPr>
          <p:cNvCxnSpPr>
            <a:cxnSpLocks/>
          </p:cNvCxnSpPr>
          <p:nvPr/>
        </p:nvCxnSpPr>
        <p:spPr>
          <a:xfrm flipH="1" flipV="1">
            <a:off x="6490158" y="3832272"/>
            <a:ext cx="1363885" cy="842119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E8F64-1D60-0D01-5C96-C2CBCD313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12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77F3367-B738-7C45-831A-229D4A97E322}"/>
              </a:ext>
            </a:extLst>
          </p:cNvPr>
          <p:cNvSpPr txBox="1">
            <a:spLocks/>
          </p:cNvSpPr>
          <p:nvPr/>
        </p:nvSpPr>
        <p:spPr>
          <a:xfrm>
            <a:off x="237067" y="40438"/>
            <a:ext cx="10784877" cy="5418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İlişkisel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Veri </a:t>
            </a:r>
            <a:r>
              <a:rPr lang="en-US" sz="2800" b="1" kern="1200" cap="none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Modeli</a:t>
            </a:r>
            <a:r>
              <a:rPr lang="en-US" sz="2800" b="1" kern="1200" cap="none" dirty="0">
                <a:latin typeface="Noteworthy Light" panose="02000400000000000000" pitchFamily="2" charset="77"/>
                <a:ea typeface="Noteworthy Light" panose="02000400000000000000" pitchFamily="2" charset="77"/>
                <a:cs typeface="Courier New" panose="02070309020205020404" pitchFamily="49" charset="0"/>
              </a:rPr>
              <a:t> (Relational Data Model)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29C6E1-2D04-A642-8A8B-CD2B0142FEE1}"/>
              </a:ext>
            </a:extLst>
          </p:cNvPr>
          <p:cNvCxnSpPr>
            <a:cxnSpLocks/>
          </p:cNvCxnSpPr>
          <p:nvPr/>
        </p:nvCxnSpPr>
        <p:spPr>
          <a:xfrm>
            <a:off x="290521" y="486770"/>
            <a:ext cx="11786491" cy="0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F881208-F6C9-E945-BD7A-2E140EC15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208" y="1531598"/>
            <a:ext cx="5939730" cy="40571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DD8C59-E88A-AD44-B588-ED3495080474}"/>
              </a:ext>
            </a:extLst>
          </p:cNvPr>
          <p:cNvSpPr txBox="1"/>
          <p:nvPr/>
        </p:nvSpPr>
        <p:spPr>
          <a:xfrm>
            <a:off x="5872062" y="1910082"/>
            <a:ext cx="593973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relation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olarak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adlandırılır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Tablola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 </a:t>
            </a:r>
            <a:r>
              <a:rPr lang="tr-TR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satırlar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b="1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sütunlar</a:t>
            </a:r>
            <a:r>
              <a:rPr lang="en-US" sz="2400" b="1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dan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oluşan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iki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boyutlu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yapıdır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Her </a:t>
            </a:r>
            <a:r>
              <a:rPr lang="en-US" sz="2400" dirty="0" err="1">
                <a:highlight>
                  <a:srgbClr val="00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highlight>
                  <a:srgbClr val="00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highlight>
                  <a:srgbClr val="00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</a:t>
            </a:r>
            <a:r>
              <a:rPr lang="en-US" sz="2400" dirty="0">
                <a:highlight>
                  <a:srgbClr val="00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varlık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setinde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bulunan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highlight>
                  <a:srgbClr val="FFFF00"/>
                </a:highlight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varlığı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temsil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eder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Her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bir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satır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benzersiz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olarak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 smtClean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tanımlanmalıdır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Tablo yapısı kavramsal (</a:t>
            </a:r>
            <a:r>
              <a:rPr lang="tr-TR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logical</a:t>
            </a:r>
            <a:r>
              <a:rPr lang="tr-TR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) bir gösterimdir.</a:t>
            </a:r>
            <a:endParaRPr lang="en-US" sz="2400" dirty="0">
              <a:latin typeface="Noteworthy Light" panose="02000400000000000000" pitchFamily="2" charset="77"/>
              <a:ea typeface="Noteworthy Light" panose="02000400000000000000" pitchFamily="2" charset="77"/>
              <a:cs typeface="Comic Sans MS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Network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hiyerarşik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modellere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göre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kullanımı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ve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yönetimi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daha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 </a:t>
            </a:r>
            <a:r>
              <a:rPr lang="en-US" sz="2400" dirty="0" err="1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kolaydır</a:t>
            </a:r>
            <a:r>
              <a:rPr lang="en-US" sz="2400" dirty="0">
                <a:latin typeface="Noteworthy Light" panose="02000400000000000000" pitchFamily="2" charset="77"/>
                <a:ea typeface="Noteworthy Light" panose="02000400000000000000" pitchFamily="2" charset="77"/>
                <a:cs typeface="Comic Sans MS" charset="0"/>
              </a:rPr>
              <a:t>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B53A6-5FEF-1A4C-06BE-D8DB57F3A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28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2612</TotalTime>
  <Words>1218</Words>
  <Application>Microsoft Office PowerPoint</Application>
  <PresentationFormat>Geniş ekran</PresentationFormat>
  <Paragraphs>251</Paragraphs>
  <Slides>32</Slides>
  <Notes>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32</vt:i4>
      </vt:variant>
    </vt:vector>
  </HeadingPairs>
  <TitlesOfParts>
    <vt:vector size="42" baseType="lpstr">
      <vt:lpstr>Arial</vt:lpstr>
      <vt:lpstr>Calibri</vt:lpstr>
      <vt:lpstr>Calibri Light</vt:lpstr>
      <vt:lpstr>Comic Sans MS</vt:lpstr>
      <vt:lpstr>Courier New</vt:lpstr>
      <vt:lpstr>Noteworthy Light</vt:lpstr>
      <vt:lpstr>Times New Roman</vt:lpstr>
      <vt:lpstr>Verdana</vt:lpstr>
      <vt:lpstr>Wingdings</vt:lpstr>
      <vt:lpstr>Office Theme</vt:lpstr>
      <vt:lpstr>Veritabanı Yönetim Sistemleri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Veritabanı Yönetim Sistemleri </dc:title>
  <dc:creator>Ahmet Arif Aydin</dc:creator>
  <cp:lastModifiedBy>Ozal Yildirim</cp:lastModifiedBy>
  <cp:revision>73</cp:revision>
  <dcterms:created xsi:type="dcterms:W3CDTF">2020-11-09T16:11:24Z</dcterms:created>
  <dcterms:modified xsi:type="dcterms:W3CDTF">2023-11-01T16:47:17Z</dcterms:modified>
</cp:coreProperties>
</file>

<file path=docProps/thumbnail.jpeg>
</file>